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3D60-44BA-4F0B-8EFA-114A34920F6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A3C7B-BE0C-475E-8B7A-1A1C8E882F7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4A86-A632-49E2-8C8E-B336C94A1E3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C5-6DCE-4ACA-B357-FE132FCEE48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0153F-039A-45D7-AE57-5C5C19EA56E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F060B-CCED-4AD3-A011-863D162E6AC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C362-60F1-416C-A3D1-8C8DA9E5693C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1BE4-4AA1-4AD9-851D-61BC84A02AD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19BE-D705-407A-A02F-1369CFA01F95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864B-202F-494B-AAC1-66F78E3DDFA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03B0-12BB-43F6-AEC6-DF31409EFF0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83EF-C5B6-4F6E-AAB8-CD59C4A52A36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510A-7D8F-4F65-BCF6-684B0280A04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F8B31-CCDF-4116-B653-110D3D15A91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905000" y="58674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 A Época Glacial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1905000" y="22098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pt-BR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 Seis Dias da Criação</a:t>
            </a:r>
          </a:p>
        </p:txBody>
      </p:sp>
      <p:pic>
        <p:nvPicPr>
          <p:cNvPr id="121860" name="Picture 4" descr="Cre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112963"/>
            <a:ext cx="795338" cy="973137"/>
          </a:xfrm>
          <a:prstGeom prst="rect">
            <a:avLst/>
          </a:prstGeom>
          <a:noFill/>
        </p:spPr>
      </p:pic>
      <p:pic>
        <p:nvPicPr>
          <p:cNvPr id="121861" name="Picture 5" descr="00Ice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" y="5676900"/>
            <a:ext cx="901700" cy="836613"/>
          </a:xfrm>
          <a:prstGeom prst="rect">
            <a:avLst/>
          </a:prstGeom>
          <a:noFill/>
        </p:spPr>
      </p:pic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782762"/>
          </a:xfrm>
        </p:spPr>
        <p:txBody>
          <a:bodyPr/>
          <a:lstStyle/>
          <a:p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Há Cinco Eventos Necessários Para Entender Nosso Mundo</a:t>
            </a:r>
            <a:b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Hoje</a:t>
            </a:r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5000" y="4876800"/>
            <a:ext cx="5791200" cy="609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4.  A Torre de Babel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1905000" y="30988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A Queda do Homem 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905000" y="40767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 O Dilúvio Mundial</a:t>
            </a:r>
          </a:p>
        </p:txBody>
      </p:sp>
      <p:pic>
        <p:nvPicPr>
          <p:cNvPr id="121867" name="Picture 11" descr="00F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900" y="2946400"/>
            <a:ext cx="800100" cy="819150"/>
          </a:xfrm>
          <a:prstGeom prst="rect">
            <a:avLst/>
          </a:prstGeom>
          <a:noFill/>
        </p:spPr>
      </p:pic>
      <p:pic>
        <p:nvPicPr>
          <p:cNvPr id="121868" name="Picture 12" descr="00Floo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" y="3873500"/>
            <a:ext cx="838200" cy="812800"/>
          </a:xfrm>
          <a:prstGeom prst="rect">
            <a:avLst/>
          </a:prstGeom>
          <a:noFill/>
        </p:spPr>
      </p:pic>
      <p:pic>
        <p:nvPicPr>
          <p:cNvPr id="121869" name="Picture 13" descr="00Tow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900" y="4762500"/>
            <a:ext cx="8350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8153400" cy="62484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MALDIÇÃO SOBRE O MUNDO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  Porque a ardente expectação da criatura espera a manifestação dos filhos de Deus.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  Porque a criação ficou sujeita à vaidade, não por sua vontade, mas por causa do que a sujeitou,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  Na esperança de que também a mesma criatura será libertada da </a:t>
            </a: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servidão da corrupção</a:t>
            </a: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para a liberdade da glória dos filhos de Deus.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  Porque sabemos que </a:t>
            </a: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toda a criação geme e está juntamente com dores de parto</a:t>
            </a: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até agora.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  E näo só ela, mas nós mesmos, que temos as primícias do Espírito, também gememos em nós mesmos, esperando a adoção, a saber, a redenção do nosso corpo.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Rom.  8:19-23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3200"/>
            <a:ext cx="7391400" cy="1143000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QUEDA DO HOMEM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991225" y="2819400"/>
          <a:ext cx="331787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rawing" r:id="rId3" imgW="4267080" imgH="5438880" progId="WPDraw30.Drawing">
                  <p:embed/>
                </p:oleObj>
              </mc:Choice>
              <mc:Fallback>
                <p:oleObj name="Drawing" r:id="rId3" imgW="4267080" imgH="543888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819400"/>
                        <a:ext cx="3317875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00Fal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7000"/>
            <a:ext cx="1290638" cy="1320800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8763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Segunda Lei de Termodinâmica entrou em vigor: em todas as coisas a entropia está sempre aumentando.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8600" y="3549650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terra foi amaldiçoada. O que era bom, agora está contaminado: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5003800"/>
            <a:ext cx="245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Sofrimento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04800" y="5500688"/>
            <a:ext cx="2457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Doença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048000" y="5003800"/>
            <a:ext cx="285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Pele longos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04800" y="4495800"/>
            <a:ext cx="245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Morte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048000" y="4497388"/>
            <a:ext cx="2457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Espinhos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4800" y="5995988"/>
            <a:ext cx="575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Inimizado com os animais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810000" y="12493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Neste dia:</a:t>
            </a:r>
            <a:r>
              <a:rPr lang="pt-BR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048000" y="5499100"/>
            <a:ext cx="245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 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PECADO ORIGINAL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O pecado original </a:t>
            </a:r>
            <a:r>
              <a:rPr lang="pt-BR" sz="2800" dirty="0" smtClean="0"/>
              <a:t>tem </a:t>
            </a:r>
            <a:r>
              <a:rPr lang="pt-BR" sz="2800" dirty="0"/>
              <a:t>sido caracterizada de muitas </a:t>
            </a:r>
            <a:r>
              <a:rPr lang="pt-BR" sz="2800" dirty="0" smtClean="0"/>
              <a:t>maneiras: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Algo </a:t>
            </a:r>
            <a:r>
              <a:rPr lang="pt-BR" sz="2800" dirty="0"/>
              <a:t>tão insignificante quanto uma pequena </a:t>
            </a:r>
            <a:r>
              <a:rPr lang="pt-BR" sz="2800" dirty="0" smtClean="0"/>
              <a:t>deficiência.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Tendência </a:t>
            </a:r>
            <a:r>
              <a:rPr lang="pt-BR" sz="2800" dirty="0"/>
              <a:t>ao pecado ainda sem culpa coletiva, referida como "natureza </a:t>
            </a:r>
            <a:r>
              <a:rPr lang="pt-BR" sz="2800" dirty="0" smtClean="0"/>
              <a:t>pecaminosa”.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Culpa </a:t>
            </a:r>
            <a:r>
              <a:rPr lang="pt-BR" sz="2800" dirty="0"/>
              <a:t>automática de todos os seres humanos através da culpa coletiva 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A </a:t>
            </a:r>
            <a:r>
              <a:rPr lang="pt-BR" sz="2800" dirty="0"/>
              <a:t>depravação </a:t>
            </a:r>
            <a:r>
              <a:rPr lang="pt-BR" sz="2800" dirty="0" smtClean="0"/>
              <a:t>total incapacidade de crer ou arrepender.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1016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PECADO ORIGINAL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Romanos </a:t>
            </a:r>
            <a:r>
              <a:rPr lang="pt-BR" sz="2800" dirty="0" smtClean="0"/>
              <a:t>5:12-14  </a:t>
            </a:r>
          </a:p>
          <a:p>
            <a:pPr marL="0" indent="0" algn="ctr">
              <a:buNone/>
            </a:pPr>
            <a:r>
              <a:rPr lang="pt-BR" sz="2800" dirty="0" smtClean="0"/>
              <a:t>“</a:t>
            </a:r>
            <a:r>
              <a:rPr lang="pt-BR" sz="2800" i="1" dirty="0" smtClean="0"/>
              <a:t>12Portanto</a:t>
            </a:r>
            <a:r>
              <a:rPr lang="pt-BR" sz="2800" i="1" dirty="0"/>
              <a:t>, como por um homem entrou o pecado no mundo, e pelo pecado a morte, assim também a </a:t>
            </a:r>
            <a:r>
              <a:rPr lang="pt-BR" sz="2800" i="1" u="sng" dirty="0"/>
              <a:t>morte</a:t>
            </a:r>
            <a:r>
              <a:rPr lang="pt-BR" sz="2800" i="1" dirty="0"/>
              <a:t> passou a todos os homens </a:t>
            </a:r>
            <a:r>
              <a:rPr lang="pt-BR" sz="2800" i="1" u="sng" dirty="0"/>
              <a:t>por isso que todos pecaram</a:t>
            </a:r>
            <a:r>
              <a:rPr lang="pt-BR" sz="2800" i="1" dirty="0"/>
              <a:t>. 13Porque até à lei estava o pecado no mundo, mas </a:t>
            </a:r>
            <a:r>
              <a:rPr lang="pt-BR" sz="2800" i="1" u="sng" dirty="0"/>
              <a:t>o pecado não é imputado, não havendo lei</a:t>
            </a:r>
            <a:r>
              <a:rPr lang="pt-BR" sz="2800" i="1" dirty="0"/>
              <a:t>. 14No entanto, a morte reinou desde Adão até Moisés, até sobre aqueles que não tinham pecado à semelhança da transgressão de Adão, o qual é a figura daquele que havia de vir</a:t>
            </a:r>
            <a:r>
              <a:rPr lang="pt-BR" sz="2800" dirty="0" smtClean="0"/>
              <a:t>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4893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PECADO ORIGINAL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Salmos </a:t>
            </a:r>
            <a:r>
              <a:rPr lang="pt-BR" sz="2800" dirty="0"/>
              <a:t>51:5  </a:t>
            </a:r>
            <a:endParaRPr lang="pt-BR" sz="2800" dirty="0" smtClean="0"/>
          </a:p>
          <a:p>
            <a:pPr marL="0" indent="0" algn="ctr">
              <a:buNone/>
            </a:pPr>
            <a:r>
              <a:rPr lang="pt-BR" sz="2800" dirty="0" smtClean="0"/>
              <a:t>“</a:t>
            </a:r>
            <a:r>
              <a:rPr lang="pt-BR" sz="2800" i="1" dirty="0" smtClean="0"/>
              <a:t>Eis </a:t>
            </a:r>
            <a:r>
              <a:rPr lang="pt-BR" sz="2800" i="1" dirty="0"/>
              <a:t>que em </a:t>
            </a:r>
            <a:r>
              <a:rPr lang="pt-BR" sz="2800" i="1" dirty="0" err="1"/>
              <a:t>iniqüidade</a:t>
            </a:r>
            <a:r>
              <a:rPr lang="pt-BR" sz="2800" i="1" dirty="0"/>
              <a:t> fui formado, e em pecado me concebeu minha mãe</a:t>
            </a:r>
            <a:r>
              <a:rPr lang="pt-BR" sz="2800" i="1" dirty="0" smtClean="0"/>
              <a:t>.”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423901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pt-BR" sz="9600" b="1" dirty="0" smtClean="0"/>
              <a:t>FIM</a:t>
            </a:r>
            <a:endParaRPr lang="pt-BR" sz="9600" b="1" dirty="0"/>
          </a:p>
        </p:txBody>
      </p:sp>
    </p:spTree>
    <p:extLst>
      <p:ext uri="{BB962C8B-B14F-4D97-AF65-F5344CB8AC3E}">
        <p14:creationId xmlns:p14="http://schemas.microsoft.com/office/powerpoint/2010/main" val="6284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A-Adam n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7488" cy="6858000"/>
          </a:xfrm>
          <a:prstGeom prst="rect">
            <a:avLst/>
          </a:prstGeom>
          <a:noFill/>
        </p:spPr>
      </p:pic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5334000" y="152400"/>
            <a:ext cx="3810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 disse o SENHOR Deus: Não é bom que o homem esteja só; far-lhe-ei uma ajudadora idónea para ele.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Havendo, pois, o SENHOR Deus formado da terra todo o animal do campo, e toda a ave dos céus, </a:t>
            </a: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trouxe a Adão, para este ver como lhes chamaria; e tudo o que Adão chamou a toda a alma vivente, isso foi o seu nome.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Adão pós os nomes a todo o gado, e às aves dos céus, e a todo o animal do campo; mas para o homem não se achava ajudadora idónea.”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20"/>
            </a:pPr>
            <a:endParaRPr lang="pt-B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2:18-20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 descr="A-Mrs Adam 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5334000" y="152400"/>
            <a:ext cx="3810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 disse o SENHOR Deus: </a:t>
            </a: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Não é bom que o homem esteja só; far-lhe-ei uma ajudadora idónea para ele</a:t>
            </a: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Havendo, pois, o SENHOR Deus formado da terra todo o animal do campo, e toda a ave dos céus, os trouxe a Adão, para este ver como lhes chamaria; e tudo o que Adão chamou a toda a alma vivente, isso foi o seu nome.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Adão pós os nomes a todo o gado, e às aves dos céus, e a todo o animal do campo; </a:t>
            </a: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 para o homem não se achava ajudadora idónea</a:t>
            </a: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20"/>
            </a:pPr>
            <a:endParaRPr lang="pt-BR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2:18-20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5334000" y="892175"/>
            <a:ext cx="3810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“Então o SENHOR Deus fez cair um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sono pesado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sobre Adão, e este adormeceu; e tomou uma das suas costelas, e cerrou a carne em seu lugar;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da costela que o SENHOR Deus tomou do homem, formou uma mulher, e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trouxe-a a Adão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22"/>
            </a:pPr>
            <a:endParaRPr lang="pt-B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2:21-22</a:t>
            </a:r>
          </a:p>
        </p:txBody>
      </p:sp>
      <p:pic>
        <p:nvPicPr>
          <p:cNvPr id="130065" name="Picture 17" descr="W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0" y="0"/>
            <a:ext cx="5105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863600" y="2362200"/>
            <a:ext cx="320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Sono Pesado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 animBg="1"/>
      <p:bldP spid="130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3" name="Picture 11" descr="A-Eve + Serp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97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2" name="Picture 6" descr="A-Not G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165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A-Slain La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0"/>
            <a:ext cx="527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FiquaF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0"/>
            <a:ext cx="5443537" cy="6858000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638800" y="19812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Fique Fora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5" name="Picture 15" descr="Ou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0"/>
            <a:ext cx="5443538" cy="6858000"/>
          </a:xfrm>
          <a:prstGeom prst="rect">
            <a:avLst/>
          </a:prstGeom>
          <a:noFill/>
        </p:spPr>
      </p:pic>
      <p:sp>
        <p:nvSpPr>
          <p:cNvPr id="133136" name="Text Box 16"/>
          <p:cNvSpPr txBox="1">
            <a:spLocks noChangeArrowheads="1"/>
          </p:cNvSpPr>
          <p:nvPr/>
        </p:nvSpPr>
        <p:spPr bwMode="auto">
          <a:xfrm rot="262485">
            <a:off x="2133600" y="1600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SAÍDA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5803900" y="27305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AI!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2044700" y="4876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Adão, o que fizemos?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686</Words>
  <Application>Microsoft Office PowerPoint</Application>
  <PresentationFormat>Apresentação na tela (4:3)</PresentationFormat>
  <Paragraphs>57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Design padrão</vt:lpstr>
      <vt:lpstr>Drawing</vt:lpstr>
      <vt:lpstr>Há Cinco Eventos Necessários Para Entender Nosso Mundo De Hoje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MALDIÇÃO SOBRE O MUNDO</vt:lpstr>
      <vt:lpstr>A QUEDA DO HOMEM</vt:lpstr>
      <vt:lpstr>O PECADO ORIGINAL</vt:lpstr>
      <vt:lpstr>O PECADO ORIGINAL</vt:lpstr>
      <vt:lpstr>O PECADO ORIGINAL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 Cinco Eventos Necessários Para Entender Nosso Mundo De Hoje</dc:title>
  <dc:creator>Owner</dc:creator>
  <cp:lastModifiedBy>Dan</cp:lastModifiedBy>
  <cp:revision>4</cp:revision>
  <dcterms:created xsi:type="dcterms:W3CDTF">2015-01-31T00:11:22Z</dcterms:created>
  <dcterms:modified xsi:type="dcterms:W3CDTF">2018-05-21T19:39:45Z</dcterms:modified>
</cp:coreProperties>
</file>